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  <p:sldId id="259" r:id="rId6"/>
    <p:sldId id="267" r:id="rId7"/>
    <p:sldId id="260" r:id="rId8"/>
    <p:sldId id="261" r:id="rId9"/>
    <p:sldId id="263" r:id="rId10"/>
    <p:sldId id="262" r:id="rId11"/>
    <p:sldId id="264" r:id="rId12"/>
    <p:sldId id="268" r:id="rId13"/>
    <p:sldId id="269" r:id="rId14"/>
    <p:sldId id="270" r:id="rId15"/>
    <p:sldId id="271" r:id="rId16"/>
    <p:sldId id="272" r:id="rId17"/>
    <p:sldId id="275" r:id="rId18"/>
    <p:sldId id="273" r:id="rId19"/>
    <p:sldId id="276" r:id="rId20"/>
    <p:sldId id="279" r:id="rId21"/>
    <p:sldId id="278" r:id="rId22"/>
    <p:sldId id="277" r:id="rId2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9900"/>
    <a:srgbClr val="663300"/>
    <a:srgbClr val="FFFFCC"/>
    <a:srgbClr val="FFCCFF"/>
    <a:srgbClr val="FFFF99"/>
    <a:srgbClr val="FFFF66"/>
    <a:srgbClr val="FF00FF"/>
    <a:srgbClr val="0000FF"/>
    <a:srgbClr val="FF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2208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369148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7862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9915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998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174303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743511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15617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485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20651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0604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5CDE09E-D5F6-4386-B72D-A132D8829540}" type="datetimeFigureOut">
              <a:rPr lang="uk-UA" smtClean="0"/>
              <a:pPr/>
              <a:t>16.02.2018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1F168AB-1D4C-4074-8126-DB37B82442CF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279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64" y="249383"/>
            <a:ext cx="10702636" cy="1607126"/>
          </a:xfrm>
          <a:noFill/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rgbClr val="FF0066"/>
                </a:solidFill>
              </a:rPr>
              <a:t> </a:t>
            </a:r>
            <a:r>
              <a:rPr lang="uk-UA" sz="4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Різноманітність клітин і тканин організму людини</a:t>
            </a:r>
            <a:endParaRPr lang="uk-UA" sz="48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2072640" y="2286000"/>
            <a:ext cx="9963548" cy="4368634"/>
          </a:xfrm>
          <a:pattFill prst="lgConfetti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 fontScale="62500" lnSpcReduction="20000"/>
          </a:bodyPr>
          <a:lstStyle/>
          <a:p>
            <a:pPr marL="3657600" lvl="8" indent="0">
              <a:buNone/>
            </a:pPr>
            <a:endParaRPr lang="uk-UA" b="1" dirty="0" smtClean="0"/>
          </a:p>
          <a:p>
            <a:pPr marL="3657600" lvl="8" indent="0">
              <a:buNone/>
            </a:pPr>
            <a:endParaRPr lang="uk-UA" b="1" dirty="0"/>
          </a:p>
          <a:p>
            <a:pPr marL="3657600" lvl="8" indent="0">
              <a:buNone/>
            </a:pPr>
            <a:endParaRPr lang="uk-UA" b="1" dirty="0" smtClean="0"/>
          </a:p>
          <a:p>
            <a:pPr marL="3657600" lvl="8" indent="0">
              <a:buNone/>
            </a:pPr>
            <a:endParaRPr lang="uk-UA" b="1" dirty="0"/>
          </a:p>
          <a:p>
            <a:pPr marL="3657600" lvl="8" indent="0">
              <a:buNone/>
            </a:pPr>
            <a:endParaRPr lang="uk-UA" b="1" dirty="0" smtClean="0"/>
          </a:p>
          <a:p>
            <a:pPr marL="3657600" lvl="8" indent="0">
              <a:buNone/>
            </a:pPr>
            <a:endParaRPr lang="uk-UA" b="1" dirty="0"/>
          </a:p>
          <a:p>
            <a:pPr marL="3657600" lvl="8" indent="0">
              <a:buNone/>
            </a:pPr>
            <a:endParaRPr lang="uk-UA" b="1" dirty="0" smtClean="0"/>
          </a:p>
          <a:p>
            <a:pPr marL="3657600" lvl="8" indent="0">
              <a:buNone/>
            </a:pPr>
            <a:endParaRPr lang="uk-UA" b="1" dirty="0"/>
          </a:p>
          <a:p>
            <a:pPr marL="3657600" lvl="8" indent="0">
              <a:buNone/>
            </a:pPr>
            <a:r>
              <a:rPr lang="uk-UA" sz="2600" b="1" dirty="0" smtClean="0">
                <a:solidFill>
                  <a:srgbClr val="C00000"/>
                </a:solidFill>
              </a:rPr>
              <a:t>		</a:t>
            </a:r>
            <a:r>
              <a:rPr lang="uk-UA" sz="3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Підготувала </a:t>
            </a:r>
          </a:p>
          <a:p>
            <a:pPr marL="3657600" lvl="8" indent="0">
              <a:buNone/>
            </a:pPr>
            <a:r>
              <a:rPr lang="uk-UA" sz="3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Задорожна </a:t>
            </a:r>
            <a:r>
              <a:rPr lang="uk-UA" sz="3800" b="1" i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 </a:t>
            </a:r>
            <a:r>
              <a:rPr lang="uk-UA" sz="3800" b="1" i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Олександрівна,</a:t>
            </a:r>
            <a:endParaRPr lang="uk-UA" sz="3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0" lvl="8" indent="0">
              <a:buNone/>
            </a:pPr>
            <a:r>
              <a:rPr lang="uk-UA" sz="3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вчитель біології</a:t>
            </a:r>
          </a:p>
          <a:p>
            <a:pPr marL="3657600" lvl="8" indent="0">
              <a:buNone/>
            </a:pPr>
            <a:r>
              <a:rPr lang="uk-UA" sz="3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 Уманської загальноосвітньої </a:t>
            </a:r>
          </a:p>
          <a:p>
            <a:pPr marL="3657600" lvl="8" indent="0">
              <a:buNone/>
            </a:pPr>
            <a:r>
              <a:rPr lang="uk-UA" sz="3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 школи І-ІІІ ст. №14</a:t>
            </a:r>
          </a:p>
          <a:p>
            <a:pPr marL="3657600" lvl="8" indent="0">
              <a:buNone/>
            </a:pPr>
            <a:r>
              <a:rPr lang="uk-UA" sz="3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 Уманської міської ради</a:t>
            </a:r>
          </a:p>
          <a:p>
            <a:pPr marL="3657600" lvl="8" indent="0">
              <a:buNone/>
            </a:pPr>
            <a:r>
              <a:rPr lang="uk-UA" sz="3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Черкаської області</a:t>
            </a:r>
          </a:p>
          <a:p>
            <a:pPr marL="3657600" lvl="8" indent="0">
              <a:buNone/>
            </a:pPr>
            <a:r>
              <a:rPr lang="uk-UA" sz="3800" b="1" i="1" dirty="0" smtClean="0">
                <a:solidFill>
                  <a:srgbClr val="0070C0"/>
                </a:solidFill>
              </a:rPr>
              <a:t>		</a:t>
            </a:r>
            <a:endParaRPr lang="uk-UA" sz="3800" dirty="0">
              <a:solidFill>
                <a:srgbClr val="0070C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2546" y="1609955"/>
            <a:ext cx="2739788" cy="20165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989" y="3104774"/>
            <a:ext cx="6433651" cy="354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9093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290945"/>
            <a:ext cx="9720072" cy="1793887"/>
          </a:xfrm>
        </p:spPr>
        <p:txBody>
          <a:bodyPr>
            <a:normAutofit fontScale="90000"/>
          </a:bodyPr>
          <a:lstStyle/>
          <a:p>
            <a:r>
              <a:rPr lang="uk-UA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Органели </a:t>
            </a:r>
            <a:r>
              <a:rPr lang="uk-UA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постійні клітинні структури певної будови, які забезпечують різні  процеси її життєдіяльності.</a:t>
            </a:r>
            <a:endParaRPr lang="uk-UA" sz="36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95800" y="3095974"/>
            <a:ext cx="3078480" cy="147602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chemeClr val="tx1"/>
                </a:solidFill>
              </a:rPr>
              <a:t>Органели</a:t>
            </a:r>
            <a:endParaRPr lang="uk-UA" sz="4000" b="1" dirty="0">
              <a:solidFill>
                <a:schemeClr val="tx1"/>
              </a:solidFill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7772398" y="2010632"/>
            <a:ext cx="2743201" cy="1130935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Ендоплазматична сітка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7" name="Волна 6"/>
          <p:cNvSpPr/>
          <p:nvPr/>
        </p:nvSpPr>
        <p:spPr>
          <a:xfrm>
            <a:off x="7834744" y="3214255"/>
            <a:ext cx="2639291" cy="1127760"/>
          </a:xfrm>
          <a:prstGeom prst="wav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Апарат Гольджі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1953491" y="2051304"/>
            <a:ext cx="2162833" cy="1066800"/>
          </a:xfrm>
          <a:prstGeom prst="wav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Включення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1911927" y="3298195"/>
            <a:ext cx="2218113" cy="1188720"/>
          </a:xfrm>
          <a:prstGeom prst="wav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Рибосоми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7711440" y="4572000"/>
            <a:ext cx="2707178" cy="1056323"/>
          </a:xfrm>
          <a:prstGeom prst="wav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err="1" smtClean="0">
                <a:solidFill>
                  <a:schemeClr val="tx1"/>
                </a:solidFill>
              </a:rPr>
              <a:t>Лізосоми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1884217" y="4683442"/>
            <a:ext cx="2258291" cy="1163175"/>
          </a:xfrm>
          <a:prstGeom prst="wav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Мітохондрії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15" name="Волна 14"/>
          <p:cNvSpPr/>
          <p:nvPr/>
        </p:nvSpPr>
        <p:spPr>
          <a:xfrm>
            <a:off x="4907280" y="4937760"/>
            <a:ext cx="2225040" cy="1239203"/>
          </a:xfrm>
          <a:prstGeom prst="wav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Ядро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16" name="Волна 15"/>
          <p:cNvSpPr/>
          <p:nvPr/>
        </p:nvSpPr>
        <p:spPr>
          <a:xfrm>
            <a:off x="4907280" y="1981073"/>
            <a:ext cx="2148840" cy="1069181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Клітинний центр</a:t>
            </a:r>
            <a:endParaRPr lang="uk-UA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05051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471055"/>
            <a:ext cx="9720072" cy="1246909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	</a:t>
            </a:r>
            <a:r>
              <a:rPr lang="uk-UA" sz="5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Хімічний склад клітини</a:t>
            </a:r>
            <a:endParaRPr lang="uk-UA" sz="5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480" y="2084832"/>
            <a:ext cx="10332721" cy="4224528"/>
          </a:xfrm>
        </p:spPr>
        <p:txBody>
          <a:bodyPr/>
          <a:lstStyle/>
          <a:p>
            <a:endParaRPr lang="uk-UA" i="1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5666509" y="1773382"/>
            <a:ext cx="4422371" cy="1213658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Органічні р-ни</a:t>
            </a: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23.5%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Лента лицом вверх 4"/>
          <p:cNvSpPr/>
          <p:nvPr/>
        </p:nvSpPr>
        <p:spPr>
          <a:xfrm>
            <a:off x="471054" y="1759527"/>
            <a:ext cx="4641273" cy="1227513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Неорганічні</a:t>
            </a: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р-ни </a:t>
            </a: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76.5%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909455" y="2909455"/>
            <a:ext cx="249381" cy="24938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909560" y="2880360"/>
            <a:ext cx="125730" cy="16672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агетная рамка 9"/>
          <p:cNvSpPr/>
          <p:nvPr/>
        </p:nvSpPr>
        <p:spPr>
          <a:xfrm>
            <a:off x="716280" y="3204972"/>
            <a:ext cx="1295400" cy="1066800"/>
          </a:xfrm>
          <a:prstGeom prst="bevel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2857499" y="3208019"/>
            <a:ext cx="1824989" cy="1183871"/>
          </a:xfrm>
          <a:prstGeom prst="bevel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Мінеральні солі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1493520" y="4593336"/>
            <a:ext cx="1844040" cy="1197864"/>
          </a:xfrm>
          <a:prstGeom prst="beve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Неорганічні кислоти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5920740" y="3316224"/>
            <a:ext cx="1341120" cy="1129284"/>
          </a:xfrm>
          <a:prstGeom prst="bevel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Білки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8084820" y="3357372"/>
            <a:ext cx="1876598" cy="1088136"/>
          </a:xfrm>
          <a:prstGeom prst="bevel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6179820" y="4752594"/>
            <a:ext cx="1493520" cy="1184148"/>
          </a:xfrm>
          <a:prstGeom prst="bevel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Жири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7894320" y="4815840"/>
            <a:ext cx="1859280" cy="1225296"/>
          </a:xfrm>
          <a:prstGeom prst="bevel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Нуклеїнові кислоти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164080" y="2880360"/>
            <a:ext cx="320040" cy="43586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689860" y="2880360"/>
            <a:ext cx="0" cy="16062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7391400" y="2880360"/>
            <a:ext cx="335280" cy="47701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7506393" y="2895598"/>
            <a:ext cx="72044" cy="164273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6926580" y="5660136"/>
            <a:ext cx="335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7726679" y="2912364"/>
            <a:ext cx="525781" cy="29260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79885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840" y="263237"/>
            <a:ext cx="10485120" cy="2812472"/>
          </a:xfrm>
        </p:spPr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Тканина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система клітин і позаклітинних структур, об</a:t>
            </a:r>
            <a:r>
              <a:rPr lang="en-US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єднаних</a:t>
            </a:r>
            <a:r>
              <a:rPr lang="uk-UA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загальною будовою, функціями і походженням</a:t>
            </a:r>
            <a:endParaRPr lang="uk-UA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960" y="3215640"/>
            <a:ext cx="10302241" cy="309372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Гістологія</a:t>
            </a:r>
            <a:r>
              <a:rPr lang="uk-UA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– наука про будову, функції і розвиток тканин багатоклітинних тварин і людини.</a:t>
            </a:r>
            <a:endParaRPr lang="uk-UA" sz="48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227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FF00"/>
                </a:solidFill>
              </a:rPr>
              <a:t>		</a:t>
            </a:r>
            <a:r>
              <a:rPr lang="uk-UA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Типи тканин людини</a:t>
            </a:r>
            <a:endParaRPr lang="uk-UA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6453" y="2459513"/>
            <a:ext cx="2066925" cy="22098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61571" y="2526187"/>
            <a:ext cx="2247900" cy="2076451"/>
          </a:xfrm>
          <a:prstGeom prst="rect">
            <a:avLst/>
          </a:prstGeom>
        </p:spPr>
      </p:pic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6406" y="2607151"/>
            <a:ext cx="2390775" cy="1914525"/>
          </a:xfr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388" y="2578576"/>
            <a:ext cx="2352675" cy="1943100"/>
          </a:xfrm>
          <a:prstGeom prst="rect">
            <a:avLst/>
          </a:prstGeom>
        </p:spPr>
      </p:pic>
      <p:sp>
        <p:nvSpPr>
          <p:cNvPr id="20" name="Блок-схема: решение 19"/>
          <p:cNvSpPr/>
          <p:nvPr/>
        </p:nvSpPr>
        <p:spPr>
          <a:xfrm>
            <a:off x="484908" y="5029201"/>
            <a:ext cx="2691679" cy="1482436"/>
          </a:xfrm>
          <a:prstGeom prst="flowChartDecisi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Епітеліальна </a:t>
            </a:r>
            <a:endParaRPr lang="uk-UA" sz="2000" dirty="0">
              <a:solidFill>
                <a:schemeClr val="tx1"/>
              </a:solidFill>
            </a:endParaRPr>
          </a:p>
        </p:txBody>
      </p:sp>
      <p:sp>
        <p:nvSpPr>
          <p:cNvPr id="21" name="Блок-схема: решение 20"/>
          <p:cNvSpPr/>
          <p:nvPr/>
        </p:nvSpPr>
        <p:spPr>
          <a:xfrm>
            <a:off x="3176588" y="4823755"/>
            <a:ext cx="2808405" cy="1771009"/>
          </a:xfrm>
          <a:prstGeom prst="flowChartDecisi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Сполучна</a:t>
            </a:r>
            <a:endParaRPr lang="uk-UA" sz="2000" dirty="0">
              <a:solidFill>
                <a:schemeClr val="tx1"/>
              </a:solidFill>
            </a:endParaRPr>
          </a:p>
        </p:txBody>
      </p:sp>
      <p:sp>
        <p:nvSpPr>
          <p:cNvPr id="22" name="Ромб 21"/>
          <p:cNvSpPr/>
          <p:nvPr/>
        </p:nvSpPr>
        <p:spPr>
          <a:xfrm>
            <a:off x="5984994" y="4866836"/>
            <a:ext cx="2747525" cy="1769491"/>
          </a:xfrm>
          <a:prstGeom prst="diamond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М</a:t>
            </a:r>
            <a:r>
              <a:rPr lang="en-US" sz="2000" dirty="0" smtClean="0">
                <a:solidFill>
                  <a:schemeClr val="tx1"/>
                </a:solidFill>
              </a:rPr>
              <a:t>’</a:t>
            </a:r>
            <a:r>
              <a:rPr lang="uk-UA" sz="2000" dirty="0" err="1" smtClean="0">
                <a:solidFill>
                  <a:schemeClr val="tx1"/>
                </a:solidFill>
              </a:rPr>
              <a:t>язова</a:t>
            </a:r>
            <a:endParaRPr lang="uk-UA" sz="2000" dirty="0">
              <a:solidFill>
                <a:schemeClr val="tx1"/>
              </a:solidFill>
            </a:endParaRPr>
          </a:p>
        </p:txBody>
      </p:sp>
      <p:sp>
        <p:nvSpPr>
          <p:cNvPr id="23" name="Ромб 22"/>
          <p:cNvSpPr/>
          <p:nvPr/>
        </p:nvSpPr>
        <p:spPr>
          <a:xfrm>
            <a:off x="8732520" y="4866836"/>
            <a:ext cx="3043844" cy="1686364"/>
          </a:xfrm>
          <a:prstGeom prst="diamond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Нервова</a:t>
            </a:r>
            <a:endParaRPr lang="uk-U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4137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Лабораторне дослідження</a:t>
            </a:r>
            <a:endParaRPr lang="uk-UA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5" y="2286000"/>
            <a:ext cx="11457709" cy="4023360"/>
          </a:xfrm>
          <a:pattFill prst="lgConfetti">
            <a:fgClr>
              <a:srgbClr val="FF66FF"/>
            </a:fgClr>
            <a:bgClr>
              <a:schemeClr val="bg1"/>
            </a:bgClr>
          </a:pattFill>
        </p:spPr>
        <p:txBody>
          <a:bodyPr/>
          <a:lstStyle/>
          <a:p>
            <a:pPr algn="ctr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Ознайомлення з препаратами тканин 	людини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Мета: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ознайомитися з мікроскопічною будовою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епітеліальної, </a:t>
            </a: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получної та нервової тканин.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Обладнання, матеріали та об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єкти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дослідження: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мікроскопи, таблиця мікроскопічної будови тканин, мікропрепарати епітеліальної, сполучної та нервової тканин.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92623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149096"/>
          </a:xfrm>
        </p:spPr>
        <p:txBody>
          <a:bodyPr/>
          <a:lstStyle/>
          <a:p>
            <a:r>
              <a:rPr lang="uk-UA" dirty="0" smtClean="0"/>
              <a:t>		</a:t>
            </a:r>
            <a:r>
              <a:rPr lang="uk-UA" b="1" dirty="0" smtClean="0">
                <a:solidFill>
                  <a:srgbClr val="7030A0"/>
                </a:solidFill>
              </a:rPr>
              <a:t>	</a:t>
            </a:r>
            <a:r>
              <a:rPr lang="uk-UA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Хід роботи</a:t>
            </a:r>
            <a:endParaRPr lang="uk-UA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34312"/>
            <a:ext cx="12192000" cy="5169408"/>
          </a:xfrm>
          <a:pattFill prst="pct5">
            <a:fgClr>
              <a:srgbClr val="FF66FF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1. Повторіть правила роботи зі світловим мікроскопом і мікропрепаратами.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2. Розгляньте під мікроскопом готові мікропрепарати епітеліальної тканини.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Зверніть увагу на особливості її будови: форму клітин, розташування у тканині, наявність міжклітинної речовини, базальної мембрани.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3. Порівняйте побачене під мікроскопом з мікрофотографіями. Який тип епітеліальної тканини на них зображено.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963" y="4296156"/>
            <a:ext cx="3047627" cy="1981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0449" y="4143756"/>
            <a:ext cx="3336608" cy="2286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75915" y="4418076"/>
            <a:ext cx="2822121" cy="2011680"/>
          </a:xfrm>
          <a:prstGeom prst="rect">
            <a:avLst/>
          </a:prstGeom>
        </p:spPr>
      </p:pic>
      <p:sp>
        <p:nvSpPr>
          <p:cNvPr id="13" name="Минус 12"/>
          <p:cNvSpPr/>
          <p:nvPr/>
        </p:nvSpPr>
        <p:spPr>
          <a:xfrm flipV="1">
            <a:off x="321942" y="6614160"/>
            <a:ext cx="2223138" cy="45719"/>
          </a:xfrm>
          <a:prstGeom prst="mathMinus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4968240" y="6659879"/>
            <a:ext cx="2164080" cy="45719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Минус 14"/>
          <p:cNvSpPr/>
          <p:nvPr/>
        </p:nvSpPr>
        <p:spPr>
          <a:xfrm>
            <a:off x="9448800" y="6659879"/>
            <a:ext cx="2545080" cy="45719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61514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45" y="498765"/>
            <a:ext cx="11374581" cy="1288472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uk-UA" sz="2800" b="1" dirty="0" smtClean="0">
                <a:solidFill>
                  <a:srgbClr val="00B050"/>
                </a:solidFill>
              </a:rPr>
              <a:t/>
            </a:r>
            <a:br>
              <a:rPr lang="uk-UA" sz="2800" b="1" dirty="0" smtClean="0">
                <a:solidFill>
                  <a:srgbClr val="00B050"/>
                </a:solidFill>
              </a:rPr>
            </a:br>
            <a:r>
              <a:rPr lang="uk-UA" sz="2800" b="1" dirty="0" smtClean="0">
                <a:solidFill>
                  <a:srgbClr val="00B050"/>
                </a:solidFill>
              </a:rPr>
              <a:t/>
            </a:r>
            <a:br>
              <a:rPr lang="uk-UA" sz="2800" b="1" dirty="0" smtClean="0">
                <a:solidFill>
                  <a:srgbClr val="00B050"/>
                </a:solidFill>
              </a:rPr>
            </a:br>
            <a:r>
              <a:rPr lang="uk-UA" sz="2800" b="1" dirty="0" smtClean="0">
                <a:solidFill>
                  <a:srgbClr val="00B050"/>
                </a:solidFill>
              </a:rPr>
              <a:t/>
            </a:r>
            <a:br>
              <a:rPr lang="uk-UA" sz="2800" b="1" dirty="0" smtClean="0">
                <a:solidFill>
                  <a:srgbClr val="00B050"/>
                </a:solidFill>
              </a:rPr>
            </a:br>
            <a:r>
              <a:rPr lang="uk-UA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Розгляньте мікропрепарати тканин внутрішнього середовища. Виявіть їхні характерні особливості. </a:t>
            </a:r>
            <a:br>
              <a:rPr lang="uk-UA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Порівняйте побачене під мікроскопом з мікрофотографією.</a:t>
            </a:r>
            <a:br>
              <a:rPr lang="uk-UA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Який </a:t>
            </a:r>
            <a:r>
              <a:rPr lang="uk-UA" sz="27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uk-UA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тканин внутрішнього середовища на </a:t>
            </a:r>
            <a:r>
              <a:rPr lang="uk-UA" sz="27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них зображено?</a:t>
            </a:r>
            <a:br>
              <a:rPr lang="uk-UA" sz="27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4422" y="2729345"/>
            <a:ext cx="3367088" cy="351913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83052" y="2743200"/>
            <a:ext cx="3394383" cy="3478347"/>
          </a:xfrm>
          <a:prstGeom prst="rect">
            <a:avLst/>
          </a:prstGeom>
        </p:spPr>
      </p:pic>
      <p:sp>
        <p:nvSpPr>
          <p:cNvPr id="7" name="Минус 6"/>
          <p:cNvSpPr/>
          <p:nvPr/>
        </p:nvSpPr>
        <p:spPr>
          <a:xfrm>
            <a:off x="672835" y="6587319"/>
            <a:ext cx="1869743" cy="45719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8" name="Минус 7"/>
          <p:cNvSpPr/>
          <p:nvPr/>
        </p:nvSpPr>
        <p:spPr>
          <a:xfrm>
            <a:off x="4549481" y="6555417"/>
            <a:ext cx="2402006" cy="109521"/>
          </a:xfrm>
          <a:prstGeom prst="mathMin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Минус 8"/>
          <p:cNvSpPr/>
          <p:nvPr/>
        </p:nvSpPr>
        <p:spPr>
          <a:xfrm>
            <a:off x="8958390" y="6501543"/>
            <a:ext cx="2349690" cy="53874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194" y="2729345"/>
            <a:ext cx="3651686" cy="353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03918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700784"/>
          </a:xfrm>
        </p:spPr>
        <p:txBody>
          <a:bodyPr>
            <a:normAutofit fontScale="90000"/>
          </a:bodyPr>
          <a:lstStyle/>
          <a:p>
            <a:r>
              <a:rPr lang="uk-UA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Розгляньте мікропрепарат м</a:t>
            </a:r>
            <a:r>
              <a:rPr lang="en-US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2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язової</a:t>
            </a:r>
            <a:r>
              <a:rPr lang="uk-UA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тканини.</a:t>
            </a:r>
            <a:br>
              <a:rPr lang="uk-UA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Порівняйте побачене з мікрофотографією.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Підпишіть види м</a:t>
            </a:r>
            <a:r>
              <a:rPr lang="en-US" sz="3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200" b="1" dirty="0" err="1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язових</a:t>
            </a:r>
            <a:r>
              <a:rPr lang="uk-UA" sz="3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тканин.</a:t>
            </a:r>
            <a:endParaRPr lang="uk-UA" sz="32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128" y="2941321"/>
            <a:ext cx="8851391" cy="1903730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2209800" y="5212080"/>
            <a:ext cx="5897880" cy="13411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1._______________________________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2.________________________________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3.________________________________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3136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" y="289560"/>
            <a:ext cx="11170920" cy="1840992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Розгляньте мікропрепарат нервової тканини.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Порівняйте побачене з </a:t>
            </a:r>
            <a:r>
              <a:rPr lang="uk-UA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мікрофоторгафією</a:t>
            </a: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Позначте нейрон і в ньому- ядро, цитоплазму, </a:t>
            </a:r>
            <a:br>
              <a:rPr lang="uk-UA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дендрити, аксон, </a:t>
            </a:r>
            <a:r>
              <a:rPr lang="uk-UA" sz="28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нейроглію</a:t>
            </a:r>
            <a:r>
              <a:rPr lang="uk-UA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239" y="2529840"/>
            <a:ext cx="6156961" cy="27661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1090" y="2590800"/>
            <a:ext cx="4636838" cy="2705142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055" y="5347856"/>
            <a:ext cx="6068290" cy="1274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1._____________________________________-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2.______________________________________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3.______________________________________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4.______________________________________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5.______________________________________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660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58" y="350520"/>
            <a:ext cx="10302242" cy="173431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Зробіть висновки, заповнивши      таблицю</a:t>
            </a:r>
            <a:b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14406237"/>
              </p:ext>
            </p:extLst>
          </p:nvPr>
        </p:nvGraphicFramePr>
        <p:xfrm>
          <a:off x="429490" y="2286000"/>
          <a:ext cx="10832872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8218"/>
                <a:gridCol w="2708218"/>
                <a:gridCol w="2708218"/>
                <a:gridCol w="2708218"/>
              </a:tblGrid>
              <a:tr h="2011680">
                <a:tc>
                  <a:txBody>
                    <a:bodyPr/>
                    <a:lstStyle/>
                    <a:p>
                      <a:r>
                        <a:rPr lang="uk-UA" sz="4000" baseline="0" dirty="0" smtClean="0">
                          <a:solidFill>
                            <a:srgbClr val="FF0000"/>
                          </a:solidFill>
                        </a:rPr>
                        <a:t>Типи тканин</a:t>
                      </a:r>
                      <a:endParaRPr lang="uk-UA" sz="4000" baseline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aseline="0" dirty="0" smtClean="0">
                          <a:solidFill>
                            <a:srgbClr val="FF0000"/>
                          </a:solidFill>
                        </a:rPr>
                        <a:t>Види</a:t>
                      </a:r>
                      <a:endParaRPr lang="uk-UA" sz="3200" baseline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aseline="0" dirty="0" smtClean="0">
                          <a:solidFill>
                            <a:srgbClr val="FF0000"/>
                          </a:solidFill>
                        </a:rPr>
                        <a:t>Місце знаходження</a:t>
                      </a:r>
                      <a:endParaRPr lang="uk-UA" sz="3200" baseline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baseline="0" dirty="0" smtClean="0">
                          <a:solidFill>
                            <a:srgbClr val="FF0000"/>
                          </a:solidFill>
                        </a:rPr>
                        <a:t>Функції</a:t>
                      </a:r>
                      <a:endParaRPr lang="uk-UA" sz="3200" baseline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</a:tr>
              <a:tr h="201168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>
            <a:endCxn id="4" idx="3"/>
          </p:cNvCxnSpPr>
          <p:nvPr/>
        </p:nvCxnSpPr>
        <p:spPr>
          <a:xfrm flipV="1">
            <a:off x="484909" y="4297680"/>
            <a:ext cx="10777453" cy="11084"/>
          </a:xfrm>
          <a:prstGeom prst="line">
            <a:avLst/>
          </a:prstGeom>
          <a:ln w="2540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089564" y="2327564"/>
            <a:ext cx="55418" cy="3920836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0"/>
            <a:endCxn id="4" idx="2"/>
          </p:cNvCxnSpPr>
          <p:nvPr/>
        </p:nvCxnSpPr>
        <p:spPr>
          <a:xfrm>
            <a:off x="5845926" y="2286000"/>
            <a:ext cx="0" cy="402336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547562" y="2286000"/>
            <a:ext cx="0" cy="402336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bethoven-k-elize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0011964" y="980331"/>
            <a:ext cx="593694" cy="601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63551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5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60" y="365125"/>
            <a:ext cx="10759440" cy="2179955"/>
          </a:xfrm>
          <a:pattFill prst="lgConfetti">
            <a:fgClr>
              <a:srgbClr val="FF66FF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r>
              <a:rPr lang="uk-UA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Багато мікроскоп нам таємниць відкрив – невидимих частинок, жил у тілі і інших див. 							(Л. Ломоносов)</a:t>
            </a:r>
            <a:endParaRPr lang="uk-UA" sz="4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7160" y="2906077"/>
            <a:ext cx="2727959" cy="3799523"/>
          </a:xfrm>
        </p:spPr>
      </p:pic>
    </p:spTree>
    <p:extLst>
      <p:ext uri="{BB962C8B-B14F-4D97-AF65-F5344CB8AC3E}">
        <p14:creationId xmlns:p14="http://schemas.microsoft.com/office/powerpoint/2010/main" xmlns="" val="10013333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Домашнє завдання</a:t>
            </a:r>
            <a:endParaRPr lang="uk-UA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Опрацювати відповідний параграф підручника.</a:t>
            </a:r>
          </a:p>
          <a:p>
            <a:r>
              <a:rPr lang="uk-UA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Дати відповіді на запитання в кінці параграфа.</a:t>
            </a:r>
          </a:p>
          <a:p>
            <a:r>
              <a:rPr lang="uk-UA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 завдання (для охочих):  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Створи клітину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допомогою кольорового паперу, </a:t>
            </a:r>
            <a:r>
              <a:rPr lang="uk-UA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ножиць</a:t>
            </a:r>
            <a:r>
              <a:rPr lang="uk-UA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олівців, фломастерів, </a:t>
            </a:r>
            <a:r>
              <a:rPr lang="uk-UA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пластелину</a:t>
            </a:r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створити та продемонструвати </a:t>
            </a:r>
            <a:r>
              <a:rPr lang="uk-UA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макет 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Клітина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uk-UA" sz="3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36726" y="4601053"/>
            <a:ext cx="1919721" cy="20716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199" y="254578"/>
            <a:ext cx="1460789" cy="196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236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5"/>
            <a:ext cx="9720072" cy="268445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8000" b="1" dirty="0" smtClean="0">
                <a:solidFill>
                  <a:srgbClr val="C00000"/>
                </a:solidFill>
              </a:rPr>
              <a:t/>
            </a:r>
            <a:br>
              <a:rPr lang="uk-UA" sz="8000" b="1" dirty="0" smtClean="0">
                <a:solidFill>
                  <a:srgbClr val="C00000"/>
                </a:solidFill>
              </a:rPr>
            </a:br>
            <a:r>
              <a:rPr lang="uk-UA" sz="8000" b="1" dirty="0" smtClean="0">
                <a:solidFill>
                  <a:srgbClr val="C00000"/>
                </a:solidFill>
              </a:rPr>
              <a:t/>
            </a:r>
            <a:br>
              <a:rPr lang="uk-UA" sz="8000" b="1" dirty="0" smtClean="0">
                <a:solidFill>
                  <a:srgbClr val="C00000"/>
                </a:solidFill>
              </a:rPr>
            </a:br>
            <a:r>
              <a:rPr lang="uk-UA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34691" y="422420"/>
            <a:ext cx="2476500" cy="18478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9869" y="3560618"/>
            <a:ext cx="2832822" cy="295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0129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346364"/>
            <a:ext cx="9720072" cy="1413163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Список використаних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джерел: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Література: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564" y="1801091"/>
            <a:ext cx="9720073" cy="446670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Матяш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Н.Ю. Біологія: </a:t>
            </a:r>
            <a:r>
              <a:rPr lang="uk-UA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для 8-го кл. К.: </a:t>
            </a:r>
            <a:r>
              <a:rPr lang="uk-UA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Генеза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2016.</a:t>
            </a:r>
            <a:endParaRPr lang="uk-UA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Соболь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В.І. Біологія. </a:t>
            </a:r>
            <a:r>
              <a:rPr lang="uk-UA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Довідник+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тести. </a:t>
            </a:r>
            <a:r>
              <a:rPr lang="uk-UA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Кам.-Под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.: Абетка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2014.</a:t>
            </a:r>
            <a:endParaRPr lang="uk-UA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Сухомлин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Н.І. Біологія в поняттях, термінах, таблицях 6-11 </a:t>
            </a:r>
            <a:r>
              <a:rPr lang="uk-UA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класах.К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Логос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,1998.</a:t>
            </a:r>
          </a:p>
          <a:p>
            <a:pPr marL="0" indent="0">
              <a:buNone/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Сало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Т.О.,Попович В.П.Біологія у таблицях.8-11 класи: </a:t>
            </a:r>
            <a:r>
              <a:rPr lang="uk-UA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Посібник.-Х.:Країна мрій,2006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uk-UA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Інтернет-ресурси</a:t>
            </a:r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https://www.google.com.ua/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https://anatomia.com.ua</a:t>
            </a:r>
          </a:p>
          <a:p>
            <a:pPr>
              <a:buFontTx/>
              <a:buChar char="-"/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https://bohdan-book.com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(Атлас анатомії людини).</a:t>
            </a:r>
          </a:p>
          <a:p>
            <a:pPr>
              <a:buFontTx/>
              <a:buChar char="-"/>
            </a:pP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Bethoven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-k-</a:t>
            </a:r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elize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mp3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party.net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490640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		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Вправа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Дешифрувальник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65960"/>
            <a:ext cx="10988040" cy="5074919"/>
          </a:xfrm>
        </p:spPr>
        <p:txBody>
          <a:bodyPr/>
          <a:lstStyle/>
          <a:p>
            <a:r>
              <a:rPr lang="uk-UA" sz="2400" dirty="0" smtClean="0"/>
              <a:t>В кружечках подані цифри, які треба використати, щоб дати відповідь на запитання.</a:t>
            </a:r>
          </a:p>
          <a:p>
            <a:endParaRPr lang="uk-UA" dirty="0"/>
          </a:p>
        </p:txBody>
      </p:sp>
      <p:sp>
        <p:nvSpPr>
          <p:cNvPr id="4" name="Овал 3"/>
          <p:cNvSpPr/>
          <p:nvPr/>
        </p:nvSpPr>
        <p:spPr>
          <a:xfrm>
            <a:off x="160020" y="2651760"/>
            <a:ext cx="1356360" cy="1066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АБВГ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20190" y="2651760"/>
            <a:ext cx="1348740" cy="11734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>
                <a:solidFill>
                  <a:schemeClr val="tx1"/>
                </a:solidFill>
              </a:rPr>
              <a:t>2</a:t>
            </a:r>
            <a:endParaRPr lang="uk-UA" sz="2400" dirty="0" smtClean="0">
              <a:solidFill>
                <a:schemeClr val="tx1"/>
              </a:solidFill>
            </a:endParaRP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ДЕЄЖ</a:t>
            </a:r>
          </a:p>
          <a:p>
            <a:pPr algn="ctr"/>
            <a:endParaRPr lang="uk-UA" dirty="0"/>
          </a:p>
        </p:txBody>
      </p:sp>
      <p:sp>
        <p:nvSpPr>
          <p:cNvPr id="6" name="Овал 5"/>
          <p:cNvSpPr/>
          <p:nvPr/>
        </p:nvSpPr>
        <p:spPr>
          <a:xfrm>
            <a:off x="2907029" y="2660073"/>
            <a:ext cx="1443297" cy="120739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ЗИІЙ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14300" y="3799680"/>
            <a:ext cx="1402080" cy="1249680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4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КЛМН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1440" y="5184296"/>
            <a:ext cx="1390996" cy="137160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7</a:t>
            </a:r>
          </a:p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ЦЧШ</a:t>
            </a:r>
            <a:endParaRPr lang="uk-UA" sz="20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54480" y="3879273"/>
            <a:ext cx="1291590" cy="127787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5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ОПРС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593274" y="5278582"/>
            <a:ext cx="1219200" cy="12469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8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ЩЬЮ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987040" y="3849250"/>
            <a:ext cx="1352550" cy="134159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6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ТУФХ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884170" y="5220806"/>
            <a:ext cx="1394460" cy="137132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9</a:t>
            </a:r>
          </a:p>
          <a:p>
            <a:pPr algn="ctr"/>
            <a:r>
              <a:rPr lang="uk-UA" sz="2400" dirty="0">
                <a:solidFill>
                  <a:schemeClr val="tx1"/>
                </a:solidFill>
              </a:rPr>
              <a:t>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02480" y="2716053"/>
            <a:ext cx="7223760" cy="10836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1. Основна структурна функціональна одиниця живого організму 4,4,3,6,3,4,1 (…….)</a:t>
            </a:r>
            <a:endParaRPr lang="uk-UA" sz="20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02480" y="4023360"/>
            <a:ext cx="7223760" cy="1197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2. Система клітин і неклітинних елементів, об</a:t>
            </a:r>
            <a:r>
              <a:rPr lang="en-US" sz="2000" dirty="0" smtClean="0">
                <a:solidFill>
                  <a:schemeClr val="tx1"/>
                </a:solidFill>
              </a:rPr>
              <a:t>’</a:t>
            </a:r>
            <a:r>
              <a:rPr lang="uk-UA" sz="2000" dirty="0" err="1" smtClean="0">
                <a:solidFill>
                  <a:schemeClr val="tx1"/>
                </a:solidFill>
              </a:rPr>
              <a:t>єднаних</a:t>
            </a:r>
            <a:r>
              <a:rPr lang="uk-UA" sz="2000" dirty="0" smtClean="0">
                <a:solidFill>
                  <a:schemeClr val="tx1"/>
                </a:solidFill>
              </a:rPr>
              <a:t> спільною будовою, функціями і походженням 6,4,1,4,3,4,1(……)</a:t>
            </a:r>
            <a:endParaRPr lang="uk-UA" sz="20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02480" y="5471160"/>
            <a:ext cx="7258050" cy="11209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3. Підтримання сталості, хімічного складу, будови, властивостей організму забезпечує 5,1,4,5,5,2,1,6,4,9,7,3,9(………)</a:t>
            </a:r>
            <a:endParaRPr lang="uk-UA" sz="2000" dirty="0">
              <a:solidFill>
                <a:schemeClr val="tx1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71810" y="267318"/>
            <a:ext cx="1181100" cy="194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4499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Перевіримо виконане     завдання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080" y="2286000"/>
            <a:ext cx="10104121" cy="4130040"/>
          </a:xfrm>
        </p:spPr>
        <p:txBody>
          <a:bodyPr>
            <a:normAutofit fontScale="92500" lnSpcReduction="10000"/>
          </a:bodyPr>
          <a:lstStyle/>
          <a:p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1. Основна структурна функціональна одиниця живого організму </a:t>
            </a:r>
            <a:endParaRPr lang="uk-UA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4,4,3,6,3,4,1 </a:t>
            </a:r>
            <a:r>
              <a:rPr lang="uk-UA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(Клітина)</a:t>
            </a:r>
          </a:p>
          <a:p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2. Система клітин і неклітинних елементів, об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000" b="1" dirty="0" err="1">
                <a:latin typeface="Times New Roman" pitchFamily="18" charset="0"/>
                <a:cs typeface="Times New Roman" pitchFamily="18" charset="0"/>
              </a:rPr>
              <a:t>єднаних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 спільною будовою, функціями і походженням </a:t>
            </a:r>
            <a:endParaRPr lang="uk-UA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6,4,1,4,3,4,1 </a:t>
            </a:r>
            <a:r>
              <a:rPr lang="uk-UA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(Тканина)</a:t>
            </a:r>
          </a:p>
          <a:p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3. Підтримання сталості, хімічного складу, будови, властивостей організму забезпечує </a:t>
            </a:r>
            <a:endParaRPr lang="uk-UA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5,1,4,5,5,2,1,6,4,9,7,3,9 </a:t>
            </a:r>
            <a:r>
              <a:rPr lang="uk-UA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(Саморегуляція)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988452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3" y="365126"/>
            <a:ext cx="11582399" cy="266902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/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b="1" dirty="0" smtClean="0">
                <a:solidFill>
                  <a:srgbClr val="FF0000"/>
                </a:solidFill>
              </a:rPr>
              <a:t/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Клітина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елементарна жива система, основна структурна та функціональна одиниця живого, яка здатна до </a:t>
            </a:r>
            <a:r>
              <a:rPr lang="uk-UA" sz="4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саморегуляції, </a:t>
            </a:r>
            <a:r>
              <a:rPr lang="uk-UA" sz="4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4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амовідтворення</a:t>
            </a: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самовідновлення.</a:t>
            </a:r>
            <a:endParaRPr lang="uk-UA" sz="40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6175" y="3408218"/>
            <a:ext cx="5791199" cy="3141719"/>
          </a:xfrm>
        </p:spPr>
      </p:pic>
    </p:spTree>
    <p:extLst>
      <p:ext uri="{BB962C8B-B14F-4D97-AF65-F5344CB8AC3E}">
        <p14:creationId xmlns:p14="http://schemas.microsoft.com/office/powerpoint/2010/main" xmlns="" val="2999861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" y="585216"/>
            <a:ext cx="10530840" cy="1700784"/>
          </a:xfrm>
        </p:spPr>
        <p:txBody>
          <a:bodyPr>
            <a:normAutofit fontScale="90000"/>
          </a:bodyPr>
          <a:lstStyle/>
          <a:p>
            <a:r>
              <a:rPr lang="uk-UA" sz="53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Цитологія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це наука про будову, функціонування та еволюцію клітин.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60" y="2514600"/>
            <a:ext cx="11109960" cy="3794760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Вперше клітини у рослин виявив англійський вчений Роберт Гук в 1665 році. Однією з головних передумов виникнення цитології був винахід мікроскопа. </a:t>
            </a:r>
            <a:endParaRPr lang="uk-U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3168" y="3990110"/>
            <a:ext cx="3511631" cy="26046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945" y="4046912"/>
            <a:ext cx="3311236" cy="251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2359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" y="502920"/>
            <a:ext cx="10728960" cy="1996440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smtClean="0">
                <a:solidFill>
                  <a:srgbClr val="0070C0"/>
                </a:solidFill>
              </a:rPr>
              <a:t/>
            </a:r>
            <a:br>
              <a:rPr lang="uk-UA" i="1" dirty="0" smtClean="0">
                <a:solidFill>
                  <a:srgbClr val="0070C0"/>
                </a:solidFill>
              </a:rPr>
            </a:br>
            <a:r>
              <a:rPr lang="uk-UA" i="1" dirty="0" smtClean="0">
                <a:solidFill>
                  <a:srgbClr val="0070C0"/>
                </a:solidFill>
              </a:rPr>
              <a:t/>
            </a:r>
            <a:br>
              <a:rPr lang="uk-UA" i="1" dirty="0" smtClean="0">
                <a:solidFill>
                  <a:srgbClr val="0070C0"/>
                </a:solidFill>
              </a:rPr>
            </a:br>
            <a:r>
              <a:rPr lang="uk-UA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організмі людини близько 200 різноманітних типів клітин, які є різними за розмірами, формами, забарвленням: кулясті, зірчасті, дископодібні, веретеноподібні, призматичні, кубічні.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4833" y="2660072"/>
            <a:ext cx="6949440" cy="4020588"/>
          </a:xfrm>
        </p:spPr>
      </p:pic>
    </p:spTree>
    <p:extLst>
      <p:ext uri="{BB962C8B-B14F-4D97-AF65-F5344CB8AC3E}">
        <p14:creationId xmlns:p14="http://schemas.microsoft.com/office/powerpoint/2010/main" xmlns="" val="3951269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Будова клітини</a:t>
            </a:r>
            <a:endParaRPr lang="uk-UA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5644" y="1737360"/>
            <a:ext cx="6797040" cy="4968240"/>
          </a:xfrm>
        </p:spPr>
      </p:pic>
    </p:spTree>
    <p:extLst>
      <p:ext uri="{BB962C8B-B14F-4D97-AF65-F5344CB8AC3E}">
        <p14:creationId xmlns:p14="http://schemas.microsoft.com/office/powerpoint/2010/main" xmlns="" val="1983945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304800"/>
            <a:ext cx="10253472" cy="1981200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Клітина складається з трьох основних  частин:</a:t>
            </a:r>
            <a:endParaRPr lang="uk-UA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1112520" y="2346960"/>
            <a:ext cx="3200400" cy="2834640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Цитоплазма</a:t>
            </a:r>
            <a:endParaRPr lang="uk-UA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16-конечная звезда 7"/>
          <p:cNvSpPr/>
          <p:nvPr/>
        </p:nvSpPr>
        <p:spPr>
          <a:xfrm>
            <a:off x="4587240" y="2346960"/>
            <a:ext cx="2849880" cy="3101340"/>
          </a:xfrm>
          <a:prstGeom prst="star16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Ядро</a:t>
            </a:r>
            <a:endParaRPr lang="uk-UA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амять с прямым доступом 8"/>
          <p:cNvSpPr/>
          <p:nvPr/>
        </p:nvSpPr>
        <p:spPr>
          <a:xfrm>
            <a:off x="7716982" y="2346960"/>
            <a:ext cx="3810000" cy="3070860"/>
          </a:xfrm>
          <a:prstGeom prst="flowChartMagneticDrum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Поверх-невий</a:t>
            </a: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апарат</a:t>
            </a:r>
            <a:endParaRPr lang="uk-UA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4523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601</TotalTime>
  <Words>536</Words>
  <Application>Microsoft Office PowerPoint</Application>
  <PresentationFormat>Произвольный</PresentationFormat>
  <Paragraphs>129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Интеграл</vt:lpstr>
      <vt:lpstr> Різноманітність клітин і тканин організму людини</vt:lpstr>
      <vt:lpstr>Багато мікроскоп нам таємниць відкрив – невидимих частинок, жил у тілі і інших див.        (Л. Ломоносов)</vt:lpstr>
      <vt:lpstr>  Вправа “Дешифрувальник” .</vt:lpstr>
      <vt:lpstr>Перевіримо виконане     завдання</vt:lpstr>
      <vt:lpstr>  Клітина – елементарна жива система, основна структурна та функціональна одиниця живого, яка здатна до саморегуляції, самовідтворення і самовідновлення.</vt:lpstr>
      <vt:lpstr>Цитологія – це наука про будову, функціонування та еволюцію клітин.</vt:lpstr>
      <vt:lpstr>  В організмі людини близько 200 різноманітних типів клітин, які є різними за розмірами, формами, забарвленням: кулясті, зірчасті, дископодібні, веретеноподібні, призматичні, кубічні.   </vt:lpstr>
      <vt:lpstr>Будова клітини</vt:lpstr>
      <vt:lpstr>Клітина складається з трьох основних  частин:</vt:lpstr>
      <vt:lpstr>Органели – постійні клітинні структури певної будови, які забезпечують різні  процеси її життєдіяльності.</vt:lpstr>
      <vt:lpstr> Хімічний склад клітини</vt:lpstr>
      <vt:lpstr>Тканина – система клітин і позаклітинних структур, об’єднаних загальною будовою, функціями і походженням</vt:lpstr>
      <vt:lpstr>  Типи тканин людини</vt:lpstr>
      <vt:lpstr>Лабораторне дослідження</vt:lpstr>
      <vt:lpstr>   Хід роботи</vt:lpstr>
      <vt:lpstr>   Розгляньте мікропрепарати тканин внутрішнього середовища. Виявіть їхні характерні особливості.  Порівняйте побачене під мікроскопом з мікрофотографією. Який тип тканин внутрішнього середовища на них зображено? </vt:lpstr>
      <vt:lpstr>Розгляньте мікропрепарат м’язової тканини.  Порівняйте побачене з мікрофотографією.  Підпишіть види м’язових тканин.</vt:lpstr>
      <vt:lpstr>Розгляньте мікропрепарат нервової тканини. Порівняйте побачене з мікрофоторгафією. Позначте нейрон і в ньому- ядро, цитоплазму,  дендрити, аксон, нейроглію.</vt:lpstr>
      <vt:lpstr>Зробіть висновки, заповнивши      таблицю </vt:lpstr>
      <vt:lpstr>Домашнє завдання</vt:lpstr>
      <vt:lpstr>  Дякую за увагу!</vt:lpstr>
      <vt:lpstr>Список використаних джерел:  Література: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Різноманітність клітин і тканин організму людини</dc:title>
  <dc:creator>sds</dc:creator>
  <cp:lastModifiedBy>Пользователь Windows</cp:lastModifiedBy>
  <cp:revision>158</cp:revision>
  <dcterms:created xsi:type="dcterms:W3CDTF">2018-01-15T12:35:49Z</dcterms:created>
  <dcterms:modified xsi:type="dcterms:W3CDTF">2018-02-16T12:33:10Z</dcterms:modified>
</cp:coreProperties>
</file>